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8" r:id="rId2"/>
  </p:sldIdLst>
  <p:sldSz cx="6858000" cy="9144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CC"/>
    <a:srgbClr val="996633"/>
    <a:srgbClr val="F2C9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1" autoAdjust="0"/>
  </p:normalViewPr>
  <p:slideViewPr>
    <p:cSldViewPr>
      <p:cViewPr varScale="1">
        <p:scale>
          <a:sx n="88" d="100"/>
          <a:sy n="88" d="100"/>
        </p:scale>
        <p:origin x="2298" y="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6"/>
            <a:ext cx="2950262" cy="496886"/>
          </a:xfrm>
          <a:prstGeom prst="rect">
            <a:avLst/>
          </a:prstGeom>
        </p:spPr>
        <p:txBody>
          <a:bodyPr vert="horz" lIns="91360" tIns="45681" rIns="91360" bIns="4568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351" y="6"/>
            <a:ext cx="2950262" cy="496886"/>
          </a:xfrm>
          <a:prstGeom prst="rect">
            <a:avLst/>
          </a:prstGeom>
        </p:spPr>
        <p:txBody>
          <a:bodyPr vert="horz" lIns="91360" tIns="45681" rIns="91360" bIns="45681" rtlCol="0"/>
          <a:lstStyle>
            <a:lvl1pPr algn="r">
              <a:defRPr sz="1200"/>
            </a:lvl1pPr>
          </a:lstStyle>
          <a:p>
            <a:fld id="{BAA4BFF7-0B67-41BA-A884-80003C838F2E}" type="datetimeFigureOut">
              <a:rPr kumimoji="1" lang="ja-JP" altLang="en-US" smtClean="0"/>
              <a:pPr/>
              <a:t>2019/5/25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55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0" tIns="45681" rIns="91360" bIns="45681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206" y="4721230"/>
            <a:ext cx="5444806" cy="4471988"/>
          </a:xfrm>
          <a:prstGeom prst="rect">
            <a:avLst/>
          </a:prstGeom>
        </p:spPr>
        <p:txBody>
          <a:bodyPr vert="horz" lIns="91360" tIns="45681" rIns="91360" bIns="45681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866"/>
            <a:ext cx="2950262" cy="496885"/>
          </a:xfrm>
          <a:prstGeom prst="rect">
            <a:avLst/>
          </a:prstGeom>
        </p:spPr>
        <p:txBody>
          <a:bodyPr vert="horz" lIns="91360" tIns="45681" rIns="91360" bIns="4568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351" y="9440866"/>
            <a:ext cx="2950262" cy="496885"/>
          </a:xfrm>
          <a:prstGeom prst="rect">
            <a:avLst/>
          </a:prstGeom>
        </p:spPr>
        <p:txBody>
          <a:bodyPr vert="horz" lIns="91360" tIns="45681" rIns="91360" bIns="45681" rtlCol="0" anchor="b"/>
          <a:lstStyle>
            <a:lvl1pPr algn="r">
              <a:defRPr sz="1200"/>
            </a:lvl1pPr>
          </a:lstStyle>
          <a:p>
            <a:fld id="{98CE2076-9D83-4E4D-9B91-007E7513798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88B87-1275-4935-952D-17997A62955D}" type="datetimeFigureOut">
              <a:rPr lang="ja-JP" altLang="en-US"/>
              <a:pPr>
                <a:defRPr/>
              </a:pPr>
              <a:t>2019/5/25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63FE1-BB31-4DC4-AF9E-15690F0203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5B481-649F-4FD4-9B7F-60D9B243D307}" type="datetimeFigureOut">
              <a:rPr lang="ja-JP" altLang="en-US"/>
              <a:pPr>
                <a:defRPr/>
              </a:pPr>
              <a:t>2019/5/25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08EB2-6217-4FB9-BDA2-568BAA9A32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E6B8-981C-485F-833B-29733581FC38}" type="datetimeFigureOut">
              <a:rPr lang="ja-JP" altLang="en-US"/>
              <a:pPr>
                <a:defRPr/>
              </a:pPr>
              <a:t>2019/5/25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C4507-FA52-41BC-AA03-12A3B4BD00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9F8ED-0BB3-4D8B-857B-6D7D0843C343}" type="datetimeFigureOut">
              <a:rPr lang="ja-JP" altLang="en-US"/>
              <a:pPr>
                <a:defRPr/>
              </a:pPr>
              <a:t>2019/5/25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6C3D-112A-4283-849E-5F5B91086B9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ED8C6-1FAA-4EA9-B00A-AD2E3D87A940}" type="datetimeFigureOut">
              <a:rPr lang="ja-JP" altLang="en-US"/>
              <a:pPr>
                <a:defRPr/>
              </a:pPr>
              <a:t>2019/5/25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CF8EF-5255-46B5-A689-AB9FF51CF90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C5870-9E07-4933-A818-CB5B0E76A7C2}" type="datetimeFigureOut">
              <a:rPr lang="ja-JP" altLang="en-US"/>
              <a:pPr>
                <a:defRPr/>
              </a:pPr>
              <a:t>2019/5/25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2AF07-3D62-42C6-8DAD-9BBDD0D18B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10F7B-69FE-4D12-88E4-3BEEC7D5A5A1}" type="datetimeFigureOut">
              <a:rPr lang="ja-JP" altLang="en-US"/>
              <a:pPr>
                <a:defRPr/>
              </a:pPr>
              <a:t>2019/5/25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46D53-9E55-4E7F-AF4D-474C5FACDE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F9084-2A00-4228-8E79-D911F5BE5D62}" type="datetimeFigureOut">
              <a:rPr lang="ja-JP" altLang="en-US"/>
              <a:pPr>
                <a:defRPr/>
              </a:pPr>
              <a:t>2019/5/25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C5DFE-448C-460B-B0FF-61770EC466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76331-C509-4D95-A7B9-AC8D84EF6236}" type="datetimeFigureOut">
              <a:rPr lang="ja-JP" altLang="en-US"/>
              <a:pPr>
                <a:defRPr/>
              </a:pPr>
              <a:t>2019/5/25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5FB2-13E6-403A-A8D6-AE3D4CACC8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B93D-AAA4-42B5-8033-1E8EB7367007}" type="datetimeFigureOut">
              <a:rPr lang="ja-JP" altLang="en-US"/>
              <a:pPr>
                <a:defRPr/>
              </a:pPr>
              <a:t>2019/5/25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29334-BFA6-48B5-A727-A85717BC72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46A85-BA70-45F8-AFAD-34D68DBE5FDC}" type="datetimeFigureOut">
              <a:rPr lang="ja-JP" altLang="en-US"/>
              <a:pPr>
                <a:defRPr/>
              </a:pPr>
              <a:t>2019/5/25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7D38F-8DF0-468C-81A3-3779E942D3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D38181C-55A0-4082-AC90-8A5A3E00F21F}" type="datetimeFigureOut">
              <a:rPr lang="ja-JP" altLang="en-US"/>
              <a:pPr>
                <a:defRPr/>
              </a:pPr>
              <a:t>2019/5/25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E81C3D4-F42B-4832-9BED-F7A6BD3355F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テキスト ボックス 8"/>
          <p:cNvSpPr txBox="1">
            <a:spLocks noChangeArrowheads="1"/>
          </p:cNvSpPr>
          <p:nvPr/>
        </p:nvSpPr>
        <p:spPr bwMode="auto">
          <a:xfrm>
            <a:off x="1916832" y="5288183"/>
            <a:ext cx="30243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0033CC"/>
                </a:solidFill>
                <a:latin typeface="CRPＣ＆Ｇれいしっく" pitchFamily="2" charset="-128"/>
                <a:ea typeface="CRPＣ＆Ｇれいしっく" pitchFamily="2" charset="-128"/>
              </a:rPr>
              <a:t>◆ ご利用について ◆</a:t>
            </a:r>
            <a:r>
              <a:rPr lang="ja-JP" altLang="en-US" sz="1600" b="1" dirty="0">
                <a:solidFill>
                  <a:srgbClr val="0033CC"/>
                </a:solidFill>
                <a:latin typeface="CRPＣ＆Ｇれいしっく" pitchFamily="2" charset="-128"/>
                <a:ea typeface="CRPＣ＆Ｇれいしっく" pitchFamily="2" charset="-128"/>
              </a:rPr>
              <a:t>　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71450" y="-99750"/>
            <a:ext cx="7173416" cy="150016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4000" b="1" spc="50" dirty="0">
                <a:ln w="12700" cmpd="sng">
                  <a:solidFill>
                    <a:sysClr val="windowText" lastClr="000000"/>
                  </a:solidFill>
                  <a:prstDash val="solid"/>
                </a:ln>
                <a:solidFill>
                  <a:srgbClr val="C00000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 P浪漫明朝体U" pitchFamily="50" charset="-128"/>
                <a:ea typeface="AR P浪漫明朝体U" pitchFamily="50" charset="-128"/>
              </a:rPr>
              <a:t>2019</a:t>
            </a:r>
            <a:r>
              <a:rPr lang="ja-JP" altLang="en-US" sz="4000" b="1" spc="50" dirty="0">
                <a:ln w="12700" cmpd="sng">
                  <a:solidFill>
                    <a:sysClr val="windowText" lastClr="000000"/>
                  </a:solidFill>
                  <a:prstDash val="solid"/>
                </a:ln>
                <a:solidFill>
                  <a:srgbClr val="C00000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 P浪漫明朝体U" pitchFamily="50" charset="-128"/>
                <a:ea typeface="AR P浪漫明朝体U" pitchFamily="50" charset="-128"/>
              </a:rPr>
              <a:t>年 トワイライトゴルフ</a:t>
            </a:r>
            <a:br>
              <a:rPr lang="en-US" altLang="ja-JP" sz="3600" b="1" spc="50" dirty="0">
                <a:ln w="127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CRＣ＆Ｇブーケ04" pitchFamily="2" charset="-128"/>
                <a:ea typeface="CRＣ＆Ｇブーケ04" pitchFamily="2" charset="-128"/>
              </a:rPr>
            </a:br>
            <a:r>
              <a:rPr lang="ja-JP" altLang="en-US" sz="1600" dirty="0">
                <a:ln>
                  <a:solidFill>
                    <a:sysClr val="windowText" lastClr="000000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 P丸ゴシック体M" pitchFamily="50" charset="-128"/>
                <a:ea typeface="AR P丸ゴシック体M" pitchFamily="50" charset="-128"/>
              </a:rPr>
              <a:t>～ 薄暮プレー ・ </a:t>
            </a:r>
            <a:r>
              <a:rPr lang="en-US" altLang="ja-JP" sz="1600" dirty="0">
                <a:ln>
                  <a:solidFill>
                    <a:sysClr val="windowText" lastClr="000000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 P丸ゴシック体M" pitchFamily="50" charset="-128"/>
                <a:ea typeface="AR P丸ゴシック体M" pitchFamily="50" charset="-128"/>
              </a:rPr>
              <a:t>5/25</a:t>
            </a:r>
            <a:r>
              <a:rPr lang="ja-JP" altLang="en-US" sz="1600" dirty="0">
                <a:ln>
                  <a:solidFill>
                    <a:sysClr val="windowText" lastClr="000000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 P丸ゴシック体M" pitchFamily="50" charset="-128"/>
                <a:ea typeface="AR P丸ゴシック体M" pitchFamily="50" charset="-128"/>
              </a:rPr>
              <a:t>（土）より開始いたします～</a:t>
            </a:r>
            <a:endParaRPr lang="ja-JP" altLang="en-US" sz="2400" b="1" spc="50" dirty="0">
              <a:ln>
                <a:solidFill>
                  <a:sysClr val="windowText" lastClr="000000"/>
                </a:solidFill>
              </a:ln>
              <a:solidFill>
                <a:schemeClr val="accent6">
                  <a:tint val="1000"/>
                </a:schemeClr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 P丸ゴシック体M" pitchFamily="50" charset="-128"/>
              <a:ea typeface="AR P丸ゴシック体M" pitchFamily="50" charset="-128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 bwMode="auto">
          <a:xfrm>
            <a:off x="273417" y="4018318"/>
            <a:ext cx="6492414" cy="120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ＤＦＧロマン雪W9" pitchFamily="50" charset="-128"/>
                <a:ea typeface="ＤＦＧロマン雪W9" pitchFamily="50" charset="-128"/>
                <a:cs typeface="+mn-cs"/>
              </a:rPr>
              <a:t>※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ＤＦＧロマン雪W9" pitchFamily="50" charset="-128"/>
                <a:ea typeface="ＤＦＧロマン雪W9" pitchFamily="50" charset="-128"/>
                <a:cs typeface="+mn-cs"/>
              </a:rPr>
              <a:t>ジュニアは原則として、保護者同伴でお願いいたします。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ＤＦＧロマン雪W9" pitchFamily="50" charset="-128"/>
              <a:ea typeface="ＤＦＧロマン雪W9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6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ＤＦＧロマン雪W9" pitchFamily="50" charset="-128"/>
                <a:ea typeface="ＤＦＧロマン雪W9" pitchFamily="50" charset="-128"/>
                <a:cs typeface="+mn-cs"/>
              </a:rPr>
              <a:t>※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ＤＦＧロマン雪W9" pitchFamily="50" charset="-128"/>
                <a:ea typeface="ＤＦＧロマン雪W9" pitchFamily="50" charset="-128"/>
                <a:cs typeface="+mn-cs"/>
              </a:rPr>
              <a:t>プレーをされない方は、カート使用料１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ＤＦＧロマン雪W9" pitchFamily="50" charset="-128"/>
                <a:ea typeface="ＤＦＧロマン雪W9" pitchFamily="50" charset="-128"/>
                <a:cs typeface="+mn-cs"/>
              </a:rPr>
              <a:t>,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ＤＦＧロマン雪W9" pitchFamily="50" charset="-128"/>
                <a:ea typeface="ＤＦＧロマン雪W9" pitchFamily="50" charset="-128"/>
                <a:cs typeface="+mn-cs"/>
              </a:rPr>
              <a:t>０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ＤＦＧロマン雪W9" pitchFamily="50" charset="-128"/>
                <a:ea typeface="ＤＦＧロマン雪W9" pitchFamily="50" charset="-128"/>
                <a:cs typeface="+mn-cs"/>
              </a:rPr>
              <a:t>8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ＤＦＧロマン雪W9" pitchFamily="50" charset="-128"/>
                <a:ea typeface="ＤＦＧロマン雪W9" pitchFamily="50" charset="-128"/>
                <a:cs typeface="+mn-cs"/>
              </a:rPr>
              <a:t>０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ＤＦＧロマン雪W9" pitchFamily="50" charset="-128"/>
                <a:ea typeface="ＤＦＧロマン雪W9" pitchFamily="50" charset="-128"/>
                <a:cs typeface="+mn-cs"/>
              </a:rPr>
              <a:t>円（税込） 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ＤＦＧロマン雪W9" pitchFamily="50" charset="-128"/>
                <a:ea typeface="ＤＦＧロマン雪W9" pitchFamily="50" charset="-128"/>
                <a:cs typeface="+mn-cs"/>
              </a:rPr>
              <a:t>を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ＤＦＧロマン雪W9" pitchFamily="50" charset="-128"/>
              <a:ea typeface="ＤＦＧロマン雪W9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6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ja-JP" altLang="en-US" b="1" dirty="0">
                <a:solidFill>
                  <a:srgbClr val="002060"/>
                </a:solidFill>
                <a:latin typeface="ＤＦＧロマン雪W9" pitchFamily="50" charset="-128"/>
                <a:ea typeface="ＤＦＧロマン雪W9" pitchFamily="50" charset="-128"/>
              </a:rPr>
              <a:t>   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ＤＦＧロマン雪W9" pitchFamily="50" charset="-128"/>
                <a:ea typeface="ＤＦＧロマン雪W9" pitchFamily="50" charset="-128"/>
                <a:cs typeface="+mn-cs"/>
              </a:rPr>
              <a:t>申し受けます。また、スタート室にて同意書のご記入を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ＤＦＧロマン雪W9" pitchFamily="50" charset="-128"/>
              <a:ea typeface="ＤＦＧロマン雪W9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6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ja-JP" altLang="en-US" b="1" dirty="0">
                <a:solidFill>
                  <a:srgbClr val="002060"/>
                </a:solidFill>
                <a:latin typeface="ＤＦＧロマン雪W9" pitchFamily="50" charset="-128"/>
                <a:ea typeface="ＤＦＧロマン雪W9" pitchFamily="50" charset="-128"/>
              </a:rPr>
              <a:t>   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ＤＦＧロマン雪W9" pitchFamily="50" charset="-128"/>
                <a:ea typeface="ＤＦＧロマン雪W9" pitchFamily="50" charset="-128"/>
                <a:cs typeface="+mn-cs"/>
              </a:rPr>
              <a:t>お願い致します。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ＤＦＧロマン雪W9" pitchFamily="50" charset="-128"/>
                <a:ea typeface="ＤＦＧロマン雪W9" pitchFamily="50" charset="-128"/>
                <a:cs typeface="+mn-cs"/>
              </a:rPr>
              <a:t>　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ＤＦＧロマン雪W9" pitchFamily="50" charset="-128"/>
              <a:ea typeface="ＤＦＧロマン雪W9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ＤＦＧロマン雪W9" pitchFamily="50" charset="-128"/>
              <a:ea typeface="ＤＦＧロマン雪W9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ＤＦＧロマン雪W9" pitchFamily="50" charset="-128"/>
              <a:ea typeface="ＤＦＧロマン雪W9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ＤＦＧロマン雪W9" pitchFamily="50" charset="-128"/>
                <a:ea typeface="ＤＦＧロマン雪W9" pitchFamily="50" charset="-128"/>
                <a:cs typeface="+mn-cs"/>
              </a:rPr>
              <a:t>　　　　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ＤＦＧロマン雪W9" pitchFamily="50" charset="-128"/>
              <a:ea typeface="ＤＦＧロマン雪W9" pitchFamily="50" charset="-128"/>
              <a:cs typeface="+mn-cs"/>
            </a:endParaRPr>
          </a:p>
        </p:txBody>
      </p:sp>
      <p:sp>
        <p:nvSpPr>
          <p:cNvPr id="11" name="サブタイトル 2"/>
          <p:cNvSpPr txBox="1">
            <a:spLocks/>
          </p:cNvSpPr>
          <p:nvPr/>
        </p:nvSpPr>
        <p:spPr bwMode="auto">
          <a:xfrm>
            <a:off x="-89680" y="967297"/>
            <a:ext cx="7433449" cy="760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lnSpc>
                <a:spcPct val="75000"/>
              </a:lnSpc>
            </a:pPr>
            <a:endParaRPr lang="en-US" altLang="ja-JP" sz="1100" dirty="0">
              <a:solidFill>
                <a:srgbClr val="002060"/>
              </a:solidFill>
              <a:latin typeface="ＤＦＧロマン雪W9" pitchFamily="50" charset="-128"/>
              <a:ea typeface="ＤＦＧロマン雪W9" pitchFamily="50" charset="-128"/>
            </a:endParaRPr>
          </a:p>
          <a:p>
            <a:pPr algn="l" eaLnBrk="1" hangingPunct="1">
              <a:lnSpc>
                <a:spcPct val="75000"/>
              </a:lnSpc>
            </a:pPr>
            <a:r>
              <a:rPr lang="en-US" altLang="ja-JP" sz="2800" dirty="0">
                <a:solidFill>
                  <a:srgbClr val="002060"/>
                </a:solidFill>
                <a:latin typeface="ＤＦＧロマン雪W9" pitchFamily="50" charset="-128"/>
                <a:ea typeface="ＤＦＧロマン雪W9" pitchFamily="50" charset="-128"/>
              </a:rPr>
              <a:t>【</a:t>
            </a:r>
            <a:r>
              <a:rPr lang="ja-JP" altLang="en-US" sz="2800" dirty="0">
                <a:solidFill>
                  <a:srgbClr val="002060"/>
                </a:solidFill>
                <a:latin typeface="ＤＦＧロマン雪W9" pitchFamily="50" charset="-128"/>
                <a:ea typeface="ＤＦＧロマン雪W9" pitchFamily="50" charset="-128"/>
              </a:rPr>
              <a:t> </a:t>
            </a:r>
            <a:r>
              <a:rPr lang="ja-JP" altLang="en-US" sz="2000" dirty="0">
                <a:solidFill>
                  <a:srgbClr val="002060"/>
                </a:solidFill>
                <a:latin typeface="ＤＦＧロマン雪W9" pitchFamily="50" charset="-128"/>
                <a:ea typeface="ＤＦＧロマン雪W9" pitchFamily="50" charset="-128"/>
              </a:rPr>
              <a:t>乗用カート付き　</a:t>
            </a:r>
            <a:r>
              <a:rPr lang="ja-JP" altLang="en-US" sz="2400" b="1" dirty="0">
                <a:solidFill>
                  <a:srgbClr val="006600"/>
                </a:solidFill>
                <a:latin typeface="ＤＦＧロマン雪W9" pitchFamily="50" charset="-128"/>
                <a:ea typeface="ＤＦＧロマン雪W9" pitchFamily="50" charset="-128"/>
              </a:rPr>
              <a:t>セルフプレー・９ホール</a:t>
            </a:r>
            <a:r>
              <a:rPr lang="ja-JP" altLang="en-US" sz="2400" dirty="0">
                <a:solidFill>
                  <a:srgbClr val="002060"/>
                </a:solidFill>
                <a:latin typeface="ＤＦＧロマン雪W9" pitchFamily="50" charset="-128"/>
                <a:ea typeface="ＤＦＧロマン雪W9" pitchFamily="50" charset="-128"/>
              </a:rPr>
              <a:t>のみ</a:t>
            </a:r>
            <a:r>
              <a:rPr lang="ja-JP" altLang="en-US" sz="2800" dirty="0">
                <a:solidFill>
                  <a:srgbClr val="002060"/>
                </a:solidFill>
                <a:latin typeface="ＤＦＧロマン雪W9" pitchFamily="50" charset="-128"/>
                <a:ea typeface="ＤＦＧロマン雪W9" pitchFamily="50" charset="-128"/>
              </a:rPr>
              <a:t> </a:t>
            </a:r>
            <a:r>
              <a:rPr lang="en-US" altLang="ja-JP" sz="2800" dirty="0">
                <a:solidFill>
                  <a:srgbClr val="002060"/>
                </a:solidFill>
                <a:latin typeface="ＤＦＧロマン雪W9" pitchFamily="50" charset="-128"/>
                <a:ea typeface="ＤＦＧロマン雪W9" pitchFamily="50" charset="-128"/>
              </a:rPr>
              <a:t>】</a:t>
            </a:r>
            <a:r>
              <a:rPr lang="ja-JP" altLang="en-US" sz="3600" dirty="0">
                <a:solidFill>
                  <a:srgbClr val="002060"/>
                </a:solidFill>
                <a:latin typeface="ＤＦＧロマン雪W9" pitchFamily="50" charset="-128"/>
                <a:ea typeface="ＤＦＧロマン雪W9" pitchFamily="50" charset="-128"/>
              </a:rPr>
              <a:t>　　　　</a:t>
            </a:r>
            <a:endParaRPr lang="en-US" altLang="ja-JP" sz="3600" dirty="0">
              <a:solidFill>
                <a:srgbClr val="002060"/>
              </a:solidFill>
              <a:latin typeface="ＤＦＧロマン雪W9" pitchFamily="50" charset="-128"/>
              <a:ea typeface="ＤＦＧロマン雪W9" pitchFamily="50" charset="-128"/>
            </a:endParaRPr>
          </a:p>
        </p:txBody>
      </p:sp>
      <p:sp>
        <p:nvSpPr>
          <p:cNvPr id="3" name="四角形: 角を丸くする 2"/>
          <p:cNvSpPr/>
          <p:nvPr/>
        </p:nvSpPr>
        <p:spPr>
          <a:xfrm>
            <a:off x="404664" y="1663796"/>
            <a:ext cx="5832648" cy="216885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14" name="サブタイトル 2"/>
          <p:cNvSpPr>
            <a:spLocks noGrp="1"/>
          </p:cNvSpPr>
          <p:nvPr>
            <p:ph type="subTitle" idx="1"/>
          </p:nvPr>
        </p:nvSpPr>
        <p:spPr>
          <a:xfrm>
            <a:off x="875150" y="1818259"/>
            <a:ext cx="2769874" cy="488993"/>
          </a:xfrm>
          <a:noFill/>
        </p:spPr>
        <p:txBody>
          <a:bodyPr/>
          <a:lstStyle/>
          <a:p>
            <a:pPr algn="l" eaLnBrk="1" hangingPunct="1">
              <a:lnSpc>
                <a:spcPct val="75000"/>
              </a:lnSpc>
            </a:pPr>
            <a:r>
              <a:rPr lang="ja-JP" altLang="en-US" dirty="0">
                <a:solidFill>
                  <a:srgbClr val="C00000"/>
                </a:solidFill>
                <a:latin typeface="ＤＦＧロマン雪W9" pitchFamily="50" charset="-128"/>
                <a:ea typeface="ＤＦＧロマン雪W9" pitchFamily="50" charset="-128"/>
              </a:rPr>
              <a:t>会　  員･････　　　</a:t>
            </a:r>
            <a:endParaRPr lang="en-US" altLang="ja-JP" dirty="0">
              <a:solidFill>
                <a:srgbClr val="002060"/>
              </a:solidFill>
              <a:latin typeface="ＤＦＧロマン雪W9" pitchFamily="50" charset="-128"/>
              <a:ea typeface="ＤＦＧロマン雪W9" pitchFamily="50" charset="-128"/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 bwMode="auto">
          <a:xfrm>
            <a:off x="3519624" y="1779960"/>
            <a:ext cx="2520280" cy="488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lnSpc>
                <a:spcPct val="75000"/>
              </a:lnSpc>
            </a:pPr>
            <a:r>
              <a:rPr lang="en-US" altLang="ja-JP" dirty="0">
                <a:solidFill>
                  <a:srgbClr val="C00000"/>
                </a:solidFill>
                <a:latin typeface="ＤＦＧロマン雪W9" pitchFamily="50" charset="-128"/>
                <a:ea typeface="ＤＦＧロマン雪W9" pitchFamily="50" charset="-128"/>
              </a:rPr>
              <a:t>3,240</a:t>
            </a:r>
            <a:r>
              <a:rPr lang="ja-JP" altLang="en-US" sz="1600" dirty="0">
                <a:solidFill>
                  <a:srgbClr val="C00000"/>
                </a:solidFill>
                <a:latin typeface="ＤＦＧロマン雪W9" pitchFamily="50" charset="-128"/>
                <a:ea typeface="ＤＦＧロマン雪W9" pitchFamily="50" charset="-128"/>
              </a:rPr>
              <a:t>円（税込）</a:t>
            </a:r>
            <a:r>
              <a:rPr lang="ja-JP" altLang="en-US" dirty="0">
                <a:solidFill>
                  <a:srgbClr val="002060"/>
                </a:solidFill>
                <a:latin typeface="ＤＦＧロマン雪W9" pitchFamily="50" charset="-128"/>
                <a:ea typeface="ＤＦＧロマン雪W9" pitchFamily="50" charset="-128"/>
              </a:rPr>
              <a:t>　　</a:t>
            </a:r>
            <a:endParaRPr lang="en-US" altLang="ja-JP" dirty="0">
              <a:solidFill>
                <a:srgbClr val="002060"/>
              </a:solidFill>
              <a:latin typeface="ＤＦＧロマン雪W9" pitchFamily="50" charset="-128"/>
              <a:ea typeface="ＤＦＧロマン雪W9" pitchFamily="50" charset="-128"/>
            </a:endParaRPr>
          </a:p>
        </p:txBody>
      </p:sp>
      <p:sp>
        <p:nvSpPr>
          <p:cNvPr id="12" name="サブタイトル 2"/>
          <p:cNvSpPr txBox="1">
            <a:spLocks/>
          </p:cNvSpPr>
          <p:nvPr/>
        </p:nvSpPr>
        <p:spPr bwMode="auto">
          <a:xfrm>
            <a:off x="875767" y="2434670"/>
            <a:ext cx="2676863" cy="60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lnSpc>
                <a:spcPts val="2900"/>
              </a:lnSpc>
            </a:pPr>
            <a:r>
              <a:rPr lang="ja-JP" altLang="en-US" dirty="0">
                <a:solidFill>
                  <a:srgbClr val="C00000"/>
                </a:solidFill>
                <a:latin typeface="ＤＦＧロマン雪W9" pitchFamily="50" charset="-128"/>
                <a:ea typeface="ＤＦＧロマン雪W9" pitchFamily="50" charset="-128"/>
              </a:rPr>
              <a:t>ゲ ス ト･････　　　　</a:t>
            </a:r>
            <a:endParaRPr lang="en-US" altLang="ja-JP" sz="1600" dirty="0">
              <a:solidFill>
                <a:srgbClr val="C00000"/>
              </a:solidFill>
              <a:latin typeface="ＤＦＧロマン雪W9" pitchFamily="50" charset="-128"/>
              <a:ea typeface="ＤＦＧロマン雪W9" pitchFamily="50" charset="-128"/>
            </a:endParaRPr>
          </a:p>
        </p:txBody>
      </p:sp>
      <p:sp>
        <p:nvSpPr>
          <p:cNvPr id="14" name="サブタイトル 2"/>
          <p:cNvSpPr txBox="1">
            <a:spLocks/>
          </p:cNvSpPr>
          <p:nvPr/>
        </p:nvSpPr>
        <p:spPr bwMode="auto">
          <a:xfrm>
            <a:off x="3521416" y="2411760"/>
            <a:ext cx="2296374" cy="60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lnSpc>
                <a:spcPts val="2900"/>
              </a:lnSpc>
            </a:pPr>
            <a:r>
              <a:rPr lang="en-US" altLang="ja-JP" dirty="0">
                <a:solidFill>
                  <a:srgbClr val="C00000"/>
                </a:solidFill>
                <a:latin typeface="ＤＦＧロマン雪W9" pitchFamily="50" charset="-128"/>
                <a:ea typeface="ＤＦＧロマン雪W9" pitchFamily="50" charset="-128"/>
              </a:rPr>
              <a:t>4,860</a:t>
            </a:r>
            <a:r>
              <a:rPr lang="ja-JP" altLang="en-US" sz="1600" dirty="0">
                <a:solidFill>
                  <a:srgbClr val="C00000"/>
                </a:solidFill>
                <a:latin typeface="ＤＦＧロマン雪W9" pitchFamily="50" charset="-128"/>
                <a:ea typeface="ＤＦＧロマン雪W9" pitchFamily="50" charset="-128"/>
              </a:rPr>
              <a:t>円（税込）</a:t>
            </a:r>
            <a:endParaRPr lang="en-US" altLang="ja-JP" sz="1600" dirty="0">
              <a:solidFill>
                <a:srgbClr val="C00000"/>
              </a:solidFill>
              <a:latin typeface="ＤＦＧロマン雪W9" pitchFamily="50" charset="-128"/>
              <a:ea typeface="ＤＦＧロマン雪W9" pitchFamily="50" charset="-128"/>
            </a:endParaRPr>
          </a:p>
        </p:txBody>
      </p:sp>
      <p:sp>
        <p:nvSpPr>
          <p:cNvPr id="16" name="サブタイトル 2"/>
          <p:cNvSpPr txBox="1">
            <a:spLocks/>
          </p:cNvSpPr>
          <p:nvPr/>
        </p:nvSpPr>
        <p:spPr bwMode="auto">
          <a:xfrm>
            <a:off x="722432" y="3025175"/>
            <a:ext cx="3583190" cy="54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lnSpc>
                <a:spcPct val="75000"/>
              </a:lnSpc>
            </a:pPr>
            <a:r>
              <a:rPr lang="ja-JP" altLang="en-US" dirty="0">
                <a:solidFill>
                  <a:srgbClr val="C00000"/>
                </a:solidFill>
                <a:latin typeface="ＤＦＧロマン雪W9" pitchFamily="50" charset="-128"/>
                <a:ea typeface="ＤＦＧロマン雪W9" pitchFamily="50" charset="-128"/>
              </a:rPr>
              <a:t>ジュニア･････　　　 </a:t>
            </a:r>
            <a:r>
              <a:rPr lang="ja-JP" altLang="en-US" dirty="0">
                <a:solidFill>
                  <a:srgbClr val="002060"/>
                </a:solidFill>
                <a:latin typeface="ＤＦＧロマン雪W9" pitchFamily="50" charset="-128"/>
                <a:ea typeface="ＤＦＧロマン雪W9" pitchFamily="50" charset="-128"/>
              </a:rPr>
              <a:t>　</a:t>
            </a:r>
            <a:endParaRPr lang="en-US" altLang="ja-JP" dirty="0">
              <a:solidFill>
                <a:srgbClr val="002060"/>
              </a:solidFill>
              <a:latin typeface="ＤＦＧロマン雪W9" pitchFamily="50" charset="-128"/>
              <a:ea typeface="ＤＦＧロマン雪W9" pitchFamily="50" charset="-128"/>
            </a:endParaRPr>
          </a:p>
        </p:txBody>
      </p:sp>
      <p:sp>
        <p:nvSpPr>
          <p:cNvPr id="13" name="サブタイトル 2"/>
          <p:cNvSpPr txBox="1">
            <a:spLocks/>
          </p:cNvSpPr>
          <p:nvPr/>
        </p:nvSpPr>
        <p:spPr bwMode="auto">
          <a:xfrm>
            <a:off x="3524546" y="3014810"/>
            <a:ext cx="2236681" cy="54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lnSpc>
                <a:spcPct val="75000"/>
              </a:lnSpc>
            </a:pPr>
            <a:r>
              <a:rPr lang="en-US" altLang="ja-JP" dirty="0">
                <a:solidFill>
                  <a:srgbClr val="C00000"/>
                </a:solidFill>
                <a:latin typeface="ＤＦＧロマン雪W9" pitchFamily="50" charset="-128"/>
                <a:ea typeface="ＤＦＧロマン雪W9" pitchFamily="50" charset="-128"/>
              </a:rPr>
              <a:t>1,080</a:t>
            </a:r>
            <a:r>
              <a:rPr lang="ja-JP" altLang="en-US" sz="1600" dirty="0">
                <a:solidFill>
                  <a:srgbClr val="C00000"/>
                </a:solidFill>
                <a:latin typeface="ＤＦＧロマン雪W9" pitchFamily="50" charset="-128"/>
                <a:ea typeface="ＤＦＧロマン雪W9" pitchFamily="50" charset="-128"/>
              </a:rPr>
              <a:t>円（税込）</a:t>
            </a:r>
            <a:r>
              <a:rPr lang="ja-JP" altLang="en-US" dirty="0">
                <a:solidFill>
                  <a:srgbClr val="002060"/>
                </a:solidFill>
                <a:latin typeface="ＤＦＧロマン雪W9" pitchFamily="50" charset="-128"/>
                <a:ea typeface="ＤＦＧロマン雪W9" pitchFamily="50" charset="-128"/>
              </a:rPr>
              <a:t>　　</a:t>
            </a:r>
            <a:endParaRPr lang="en-US" altLang="ja-JP" dirty="0">
              <a:solidFill>
                <a:srgbClr val="002060"/>
              </a:solidFill>
              <a:latin typeface="ＤＦＧロマン雪W9" pitchFamily="50" charset="-128"/>
              <a:ea typeface="ＤＦＧロマン雪W9" pitchFamily="50" charset="-128"/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767906" y="3112573"/>
            <a:ext cx="201622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ＤＦＧロマン雪W9" pitchFamily="50" charset="-128"/>
              <a:ea typeface="ＤＦＧロマン雪W9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ja-JP" altLang="en-US" sz="2000" b="1" dirty="0">
                <a:solidFill>
                  <a:srgbClr val="C00000"/>
                </a:solidFill>
                <a:latin typeface="ＤＦＧロマン雪W9" pitchFamily="50" charset="-128"/>
                <a:ea typeface="ＤＦＧロマン雪W9" pitchFamily="50" charset="-128"/>
              </a:rPr>
              <a:t>（</a:t>
            </a:r>
            <a:r>
              <a:rPr lang="en-US" altLang="ja-JP" sz="2000" b="1" dirty="0">
                <a:solidFill>
                  <a:srgbClr val="C00000"/>
                </a:solidFill>
                <a:latin typeface="ＤＦＧロマン雪W9" pitchFamily="50" charset="-128"/>
                <a:ea typeface="ＤＦＧロマン雪W9" pitchFamily="50" charset="-128"/>
              </a:rPr>
              <a:t>18</a:t>
            </a:r>
            <a:r>
              <a:rPr lang="ja-JP" altLang="en-US" sz="2000" b="1" dirty="0">
                <a:solidFill>
                  <a:srgbClr val="C00000"/>
                </a:solidFill>
                <a:latin typeface="ＤＦＧロマン雪W9" pitchFamily="50" charset="-128"/>
                <a:ea typeface="ＤＦＧロマン雪W9" pitchFamily="50" charset="-128"/>
              </a:rPr>
              <a:t>歳未満）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ＤＦＧロマン雪W9" pitchFamily="50" charset="-128"/>
                <a:ea typeface="ＤＦＧロマン雪W9" pitchFamily="50" charset="-128"/>
                <a:cs typeface="+mn-cs"/>
              </a:rPr>
              <a:t>　　　</a:t>
            </a: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ＤＦＧロマン雪W9" pitchFamily="50" charset="-128"/>
              <a:ea typeface="ＤＦＧロマン雪W9" pitchFamily="50" charset="-128"/>
              <a:cs typeface="+mn-cs"/>
            </a:endParaRPr>
          </a:p>
        </p:txBody>
      </p:sp>
      <p:sp>
        <p:nvSpPr>
          <p:cNvPr id="13315" name="テキスト ボックス 6"/>
          <p:cNvSpPr txBox="1">
            <a:spLocks noChangeArrowheads="1"/>
          </p:cNvSpPr>
          <p:nvPr/>
        </p:nvSpPr>
        <p:spPr bwMode="auto">
          <a:xfrm flipH="1">
            <a:off x="123630" y="5715601"/>
            <a:ext cx="68580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400" dirty="0">
                <a:latin typeface="CRPＣ＆Ｇれいしっく" pitchFamily="2" charset="-128"/>
                <a:ea typeface="CRPＣ＆Ｇれいしっく" pitchFamily="2" charset="-128"/>
              </a:rPr>
              <a:t>■ 予 約 受 付 ■　</a:t>
            </a:r>
            <a:r>
              <a:rPr lang="ja-JP" altLang="en-US" sz="1400" dirty="0">
                <a:latin typeface="AR丸ゴシック体M" pitchFamily="49" charset="-128"/>
                <a:ea typeface="AR丸ゴシック体M" pitchFamily="49" charset="-128"/>
              </a:rPr>
              <a:t> </a:t>
            </a:r>
            <a:r>
              <a:rPr lang="ja-JP" altLang="en-US" sz="1400" dirty="0">
                <a:solidFill>
                  <a:srgbClr val="FF0000"/>
                </a:solidFill>
                <a:latin typeface="AR丸ゴシック体M" pitchFamily="49" charset="-128"/>
                <a:ea typeface="AR丸ゴシック体M" pitchFamily="49" charset="-128"/>
              </a:rPr>
              <a:t>事前のご予約はできません。  プレー当日の受付となります。</a:t>
            </a:r>
            <a:r>
              <a:rPr lang="ja-JP" altLang="en-US" sz="1400" b="1" dirty="0">
                <a:solidFill>
                  <a:srgbClr val="FF0000"/>
                </a:solidFill>
                <a:latin typeface="AR丸ゴシック体M" pitchFamily="49" charset="-128"/>
                <a:ea typeface="AR丸ゴシック体M" pitchFamily="49" charset="-128"/>
              </a:rPr>
              <a:t>　</a:t>
            </a:r>
            <a:endParaRPr lang="en-US" altLang="ja-JP" sz="1400" b="1" dirty="0">
              <a:solidFill>
                <a:srgbClr val="FF0000"/>
              </a:solidFill>
              <a:latin typeface="AR丸ゴシック体M" pitchFamily="49" charset="-128"/>
              <a:ea typeface="AR丸ゴシック体M" pitchFamily="49" charset="-128"/>
            </a:endParaRPr>
          </a:p>
          <a:p>
            <a:r>
              <a:rPr lang="ja-JP" altLang="en-US" sz="1400" dirty="0">
                <a:latin typeface="AR丸ゴシック体M" pitchFamily="49" charset="-128"/>
                <a:ea typeface="AR丸ゴシック体M" pitchFamily="49" charset="-128"/>
              </a:rPr>
              <a:t>　　　 　　         </a:t>
            </a:r>
            <a:r>
              <a:rPr lang="en-US" altLang="ja-JP" sz="1400" dirty="0">
                <a:latin typeface="AR丸ゴシック体M" pitchFamily="49" charset="-128"/>
                <a:ea typeface="AR丸ゴシック体M" pitchFamily="49" charset="-128"/>
              </a:rPr>
              <a:t>※</a:t>
            </a:r>
            <a:r>
              <a:rPr lang="ja-JP" altLang="en-US" sz="1400" dirty="0">
                <a:latin typeface="AR丸ゴシック体M" pitchFamily="49" charset="-128"/>
                <a:ea typeface="AR丸ゴシック体M" pitchFamily="49" charset="-128"/>
              </a:rPr>
              <a:t> コースメンテナンスや予約状況の都合により</a:t>
            </a:r>
            <a:endParaRPr lang="en-US" altLang="ja-JP" sz="1400" dirty="0">
              <a:latin typeface="AR丸ゴシック体M" pitchFamily="49" charset="-128"/>
              <a:ea typeface="AR丸ゴシック体M" pitchFamily="49" charset="-128"/>
            </a:endParaRPr>
          </a:p>
          <a:p>
            <a:r>
              <a:rPr lang="ja-JP" altLang="en-US" sz="1400" dirty="0">
                <a:latin typeface="AR丸ゴシック体M" pitchFamily="49" charset="-128"/>
                <a:ea typeface="AR丸ゴシック体M" pitchFamily="49" charset="-128"/>
              </a:rPr>
              <a:t>　　　　　　         　お受けできない場合もございます。　 </a:t>
            </a:r>
            <a:endParaRPr lang="en-US" altLang="ja-JP" sz="1400" dirty="0">
              <a:latin typeface="AR丸ゴシック体M" pitchFamily="49" charset="-128"/>
              <a:ea typeface="AR丸ゴシック体M" pitchFamily="49" charset="-128"/>
            </a:endParaRPr>
          </a:p>
          <a:p>
            <a:r>
              <a:rPr lang="ja-JP" altLang="en-US" sz="1400" dirty="0">
                <a:latin typeface="CRPＣ＆Ｇれいしっく" pitchFamily="2" charset="-128"/>
                <a:ea typeface="CRPＣ＆Ｇれいしっく" pitchFamily="2" charset="-128"/>
              </a:rPr>
              <a:t>■スタート時間■    </a:t>
            </a:r>
            <a:r>
              <a:rPr lang="ja-JP" altLang="en-US" sz="1400" b="1" dirty="0">
                <a:solidFill>
                  <a:srgbClr val="FF0000"/>
                </a:solidFill>
                <a:latin typeface="AR丸ゴシック体M" pitchFamily="49" charset="-128"/>
                <a:ea typeface="AR丸ゴシック体M" pitchFamily="49" charset="-128"/>
              </a:rPr>
              <a:t>１５：３０～１６：３０</a:t>
            </a:r>
            <a:r>
              <a:rPr lang="ja-JP" altLang="en-US" sz="1400" b="1" dirty="0">
                <a:latin typeface="AR丸ゴシック体M" pitchFamily="49" charset="-128"/>
                <a:ea typeface="AR丸ゴシック体M" pitchFamily="49" charset="-128"/>
              </a:rPr>
              <a:t> </a:t>
            </a:r>
            <a:endParaRPr lang="en-US" altLang="ja-JP" sz="1400" b="1" dirty="0">
              <a:latin typeface="AR丸ゴシック体M" pitchFamily="49" charset="-128"/>
              <a:ea typeface="AR丸ゴシック体M" pitchFamily="49" charset="-128"/>
            </a:endParaRPr>
          </a:p>
          <a:p>
            <a:r>
              <a:rPr lang="ja-JP" altLang="en-US" sz="1400" b="1" dirty="0">
                <a:latin typeface="AR丸ゴシック体M" pitchFamily="49" charset="-128"/>
                <a:ea typeface="AR丸ゴシック体M" pitchFamily="49" charset="-128"/>
              </a:rPr>
              <a:t>　　　　　　　　　</a:t>
            </a:r>
            <a:r>
              <a:rPr lang="ja-JP" altLang="en-US" sz="1400" dirty="0">
                <a:latin typeface="AR丸ゴシック体M" pitchFamily="49" charset="-128"/>
                <a:ea typeface="AR丸ゴシック体M" pitchFamily="49" charset="-128"/>
              </a:rPr>
              <a:t>　</a:t>
            </a:r>
            <a:r>
              <a:rPr lang="en-US" altLang="ja-JP" sz="1400" dirty="0">
                <a:latin typeface="AR丸ゴシック体M" pitchFamily="49" charset="-128"/>
                <a:ea typeface="AR丸ゴシック体M" pitchFamily="49" charset="-128"/>
              </a:rPr>
              <a:t>※</a:t>
            </a:r>
            <a:r>
              <a:rPr lang="ja-JP" altLang="en-US" sz="1400" dirty="0">
                <a:latin typeface="AR丸ゴシック体M" pitchFamily="49" charset="-128"/>
                <a:ea typeface="AR丸ゴシック体M" pitchFamily="49" charset="-128"/>
              </a:rPr>
              <a:t> 当日の状況により、前後いたします。</a:t>
            </a:r>
            <a:endParaRPr lang="en-US" altLang="ja-JP" sz="1400" dirty="0">
              <a:latin typeface="AR丸ゴシック体M" pitchFamily="49" charset="-128"/>
              <a:ea typeface="AR丸ゴシック体M" pitchFamily="49" charset="-128"/>
            </a:endParaRPr>
          </a:p>
          <a:p>
            <a:r>
              <a:rPr lang="ja-JP" altLang="en-US" sz="1400" dirty="0">
                <a:latin typeface="CRPＣ＆Ｇれいしっく" pitchFamily="2" charset="-128"/>
                <a:ea typeface="CRPＣ＆Ｇれいしっく" pitchFamily="2" charset="-128"/>
              </a:rPr>
              <a:t>■ 施 設 利 用 ■ 　</a:t>
            </a:r>
            <a:r>
              <a:rPr lang="ja-JP" altLang="en-US" sz="1400" dirty="0">
                <a:latin typeface="AR丸ゴシック体M" pitchFamily="49" charset="-128"/>
                <a:ea typeface="AR丸ゴシック体M" pitchFamily="49" charset="-128"/>
              </a:rPr>
              <a:t>クラブハウス内施設（浴室・ロッカー・レストラン）の</a:t>
            </a:r>
            <a:endParaRPr lang="en-US" altLang="ja-JP" sz="1400" dirty="0">
              <a:latin typeface="AR丸ゴシック体M" pitchFamily="49" charset="-128"/>
              <a:ea typeface="AR丸ゴシック体M" pitchFamily="49" charset="-128"/>
            </a:endParaRPr>
          </a:p>
          <a:p>
            <a:r>
              <a:rPr lang="ja-JP" altLang="en-US" sz="1400" dirty="0">
                <a:latin typeface="AR丸ゴシック体M" pitchFamily="49" charset="-128"/>
                <a:ea typeface="AR丸ゴシック体M" pitchFamily="49" charset="-128"/>
              </a:rPr>
              <a:t>　　　　　　　　　　ご利用はできません。</a:t>
            </a:r>
            <a:endParaRPr lang="en-US" altLang="ja-JP" sz="1400" dirty="0">
              <a:latin typeface="AR丸ゴシック体M" pitchFamily="49" charset="-128"/>
              <a:ea typeface="AR丸ゴシック体M" pitchFamily="49" charset="-128"/>
            </a:endParaRPr>
          </a:p>
          <a:p>
            <a:r>
              <a:rPr lang="ja-JP" altLang="en-US" sz="1400" dirty="0">
                <a:latin typeface="CRPＣ＆Ｇれいしっく" pitchFamily="2" charset="-128"/>
                <a:ea typeface="CRPＣ＆Ｇれいしっく" pitchFamily="2" charset="-128"/>
              </a:rPr>
              <a:t>■ ご   精   算  ■    </a:t>
            </a:r>
            <a:r>
              <a:rPr lang="ja-JP" altLang="en-US" sz="1400" b="1" dirty="0">
                <a:solidFill>
                  <a:srgbClr val="FF0000"/>
                </a:solidFill>
                <a:latin typeface="AR丸ゴシック体M" pitchFamily="49" charset="-128"/>
                <a:ea typeface="AR丸ゴシック体M" pitchFamily="49" charset="-128"/>
              </a:rPr>
              <a:t>フロントにて前金制 </a:t>
            </a:r>
            <a:r>
              <a:rPr lang="ja-JP" altLang="en-US" sz="1400" dirty="0">
                <a:latin typeface="AR丸ゴシック体M" pitchFamily="49" charset="-128"/>
                <a:ea typeface="AR丸ゴシック体M" pitchFamily="49" charset="-128"/>
              </a:rPr>
              <a:t>（クレジットカード可）</a:t>
            </a:r>
            <a:endParaRPr lang="en-US" altLang="ja-JP" sz="1400" dirty="0">
              <a:latin typeface="AR丸ゴシック体M" pitchFamily="49" charset="-128"/>
              <a:ea typeface="AR丸ゴシック体M" pitchFamily="49" charset="-128"/>
            </a:endParaRPr>
          </a:p>
          <a:p>
            <a:r>
              <a:rPr lang="ja-JP" altLang="en-US" sz="1400" dirty="0">
                <a:latin typeface="AR丸ゴシック体M" pitchFamily="49" charset="-128"/>
                <a:ea typeface="AR丸ゴシック体M" pitchFamily="49" charset="-128"/>
              </a:rPr>
              <a:t>　　　　　　　　    クラブハウスに到着したら、お客様ご自身で</a:t>
            </a:r>
            <a:endParaRPr lang="en-US" altLang="ja-JP" sz="1400" dirty="0">
              <a:latin typeface="AR丸ゴシック体M" pitchFamily="49" charset="-128"/>
              <a:ea typeface="AR丸ゴシック体M" pitchFamily="49" charset="-128"/>
            </a:endParaRPr>
          </a:p>
          <a:p>
            <a:r>
              <a:rPr lang="ja-JP" altLang="en-US" sz="1400" dirty="0">
                <a:latin typeface="AR丸ゴシック体M" pitchFamily="49" charset="-128"/>
                <a:ea typeface="AR丸ゴシック体M" pitchFamily="49" charset="-128"/>
              </a:rPr>
              <a:t>　　　　　　　　　　キャディーバックをお車から降ろしフロント</a:t>
            </a:r>
            <a:endParaRPr lang="en-US" altLang="ja-JP" sz="1400" dirty="0">
              <a:latin typeface="AR丸ゴシック体M" pitchFamily="49" charset="-128"/>
              <a:ea typeface="AR丸ゴシック体M" pitchFamily="49" charset="-128"/>
            </a:endParaRPr>
          </a:p>
          <a:p>
            <a:r>
              <a:rPr lang="ja-JP" altLang="en-US" sz="1400" dirty="0">
                <a:latin typeface="AR丸ゴシック体M" pitchFamily="49" charset="-128"/>
                <a:ea typeface="AR丸ゴシック体M" pitchFamily="49" charset="-128"/>
              </a:rPr>
              <a:t>　　　　　　　　　　までお越しください。</a:t>
            </a:r>
            <a:r>
              <a:rPr lang="ja-JP" altLang="en-US" sz="1400" dirty="0">
                <a:latin typeface="CRPＣ＆Ｇれいしっく" pitchFamily="2" charset="-128"/>
                <a:ea typeface="CRPＣ＆Ｇれいしっく" pitchFamily="2" charset="-128"/>
              </a:rPr>
              <a:t>　　　　　　　　　</a:t>
            </a:r>
          </a:p>
          <a:p>
            <a:r>
              <a:rPr lang="ja-JP" altLang="en-US" sz="1400" dirty="0">
                <a:latin typeface="CRPＣ＆Ｇれいしっく" pitchFamily="2" charset="-128"/>
                <a:ea typeface="CRPＣ＆Ｇれいしっく" pitchFamily="2" charset="-128"/>
              </a:rPr>
              <a:t>■   プ　レ ー   ■   </a:t>
            </a:r>
            <a:r>
              <a:rPr lang="ja-JP" altLang="en-US" sz="1400" dirty="0">
                <a:latin typeface="AR丸ゴシック体M" pitchFamily="49" charset="-128"/>
                <a:ea typeface="AR丸ゴシック体M" pitchFamily="49" charset="-128"/>
              </a:rPr>
              <a:t>ホールアウト後は、クラブハウス内を通らず、</a:t>
            </a:r>
            <a:endParaRPr lang="en-US" altLang="ja-JP" sz="1400" dirty="0">
              <a:latin typeface="AR丸ゴシック体M" pitchFamily="49" charset="-128"/>
              <a:ea typeface="AR丸ゴシック体M" pitchFamily="49" charset="-128"/>
            </a:endParaRPr>
          </a:p>
          <a:p>
            <a:r>
              <a:rPr lang="ja-JP" altLang="en-US" sz="1400" dirty="0">
                <a:latin typeface="AR丸ゴシック体M" pitchFamily="49" charset="-128"/>
                <a:ea typeface="AR丸ゴシック体M" pitchFamily="49" charset="-128"/>
              </a:rPr>
              <a:t>　　　　　　　　　練習場側を通ってお帰り下さいます様お願い申し上げます。　 </a:t>
            </a:r>
            <a:endParaRPr lang="en-US" altLang="ja-JP" sz="1400" dirty="0">
              <a:latin typeface="AR丸ゴシック体M" pitchFamily="49" charset="-128"/>
              <a:ea typeface="AR丸ゴシック体M" pitchFamily="49" charset="-128"/>
            </a:endParaRPr>
          </a:p>
          <a:p>
            <a:pPr algn="ctr"/>
            <a:r>
              <a:rPr lang="ja-JP" altLang="en-US" sz="1600" dirty="0">
                <a:solidFill>
                  <a:srgbClr val="C00000"/>
                </a:solidFill>
                <a:latin typeface="AR丸ゴシック体M" pitchFamily="49" charset="-128"/>
                <a:ea typeface="AR丸ゴシック体M" pitchFamily="49" charset="-128"/>
              </a:rPr>
              <a:t>後続組が居る場合はスムーズな進行に協力ください。</a:t>
            </a:r>
            <a:endParaRPr lang="en-US" altLang="ja-JP" sz="1500" dirty="0">
              <a:solidFill>
                <a:srgbClr val="C00000"/>
              </a:solidFill>
              <a:latin typeface="AR丸ゴシック体M" pitchFamily="49" charset="-128"/>
              <a:ea typeface="AR丸ゴシック体M" pitchFamily="49" charset="-128"/>
            </a:endParaRPr>
          </a:p>
          <a:p>
            <a:pPr algn="ctr"/>
            <a:r>
              <a:rPr lang="ja-JP" altLang="en-US" sz="1600" dirty="0">
                <a:solidFill>
                  <a:srgbClr val="C00000"/>
                </a:solidFill>
                <a:latin typeface="AR丸ゴシック体M" pitchFamily="49" charset="-128"/>
                <a:ea typeface="AR丸ゴシック体M" pitchFamily="49" charset="-128"/>
              </a:rPr>
              <a:t>  　　　お客様のマナーとモラルの遵守にご協力をお願いいたします。</a:t>
            </a:r>
            <a:endParaRPr lang="en-US" altLang="ja-JP" sz="1500" dirty="0">
              <a:solidFill>
                <a:srgbClr val="C00000"/>
              </a:solidFill>
              <a:latin typeface="AR丸ゴシック体M" pitchFamily="49" charset="-128"/>
              <a:ea typeface="AR丸ゴシック体M" pitchFamily="49" charset="-128"/>
            </a:endParaRPr>
          </a:p>
          <a:p>
            <a:endParaRPr lang="ja-JP" altLang="en-US" sz="1400" dirty="0">
              <a:latin typeface="CRPＣ＆Ｇれいしっく" pitchFamily="2" charset="-128"/>
              <a:ea typeface="CRPＣ＆Ｇれいしっく" pitchFamily="2" charset="-128"/>
            </a:endParaRPr>
          </a:p>
        </p:txBody>
      </p:sp>
      <p:pic>
        <p:nvPicPr>
          <p:cNvPr id="18" name="図 17" descr="フォレスト旭川ロゴ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70396" y="3519224"/>
            <a:ext cx="1797848" cy="2493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1453</TotalTime>
  <Words>97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 P丸ゴシック体M</vt:lpstr>
      <vt:lpstr>AR P浪漫明朝体U</vt:lpstr>
      <vt:lpstr>AR丸ゴシック体M</vt:lpstr>
      <vt:lpstr>CRＣ＆Ｇブーケ04</vt:lpstr>
      <vt:lpstr>CRPＣ＆Ｇれいしっく</vt:lpstr>
      <vt:lpstr>ＤＦＧロマン雪W9</vt:lpstr>
      <vt:lpstr>Arial</vt:lpstr>
      <vt:lpstr>Calibri</vt:lpstr>
      <vt:lpstr>Office テーマ</vt:lpstr>
      <vt:lpstr>2019年 トワイライトゴルフ ～ 薄暮プレー ・ 5/25（土）より開始いたします～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トワイライトゴルフ 薄暮プレーのご案内</dc:title>
  <dc:creator>ASAHIKAWA</dc:creator>
  <cp:lastModifiedBy>ASAHIKAWA</cp:lastModifiedBy>
  <cp:revision>134</cp:revision>
  <cp:lastPrinted>2019-05-25T00:39:11Z</cp:lastPrinted>
  <dcterms:created xsi:type="dcterms:W3CDTF">2008-06-07T03:43:08Z</dcterms:created>
  <dcterms:modified xsi:type="dcterms:W3CDTF">2019-05-25T00:39:41Z</dcterms:modified>
</cp:coreProperties>
</file>