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FF66CC"/>
    <a:srgbClr val="FF99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49" autoAdjust="0"/>
    <p:restoredTop sz="94660"/>
  </p:normalViewPr>
  <p:slideViewPr>
    <p:cSldViewPr snapToGrid="0">
      <p:cViewPr varScale="1">
        <p:scale>
          <a:sx n="64" d="100"/>
          <a:sy n="64" d="100"/>
        </p:scale>
        <p:origin x="237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1E43-9701-4B28-A910-C12BF4F3C7E5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624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1E43-9701-4B28-A910-C12BF4F3C7E5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395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1E43-9701-4B28-A910-C12BF4F3C7E5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08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1E43-9701-4B28-A910-C12BF4F3C7E5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2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1E43-9701-4B28-A910-C12BF4F3C7E5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657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1E43-9701-4B28-A910-C12BF4F3C7E5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199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1E43-9701-4B28-A910-C12BF4F3C7E5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685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1E43-9701-4B28-A910-C12BF4F3C7E5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14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1E43-9701-4B28-A910-C12BF4F3C7E5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77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1E43-9701-4B28-A910-C12BF4F3C7E5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1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1E43-9701-4B28-A910-C12BF4F3C7E5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43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F1E43-9701-4B28-A910-C12BF4F3C7E5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D6DCB-1E06-41A2-A732-B8C62679A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725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正方形/長方形 196">
            <a:extLst>
              <a:ext uri="{FF2B5EF4-FFF2-40B4-BE49-F238E27FC236}">
                <a16:creationId xmlns:a16="http://schemas.microsoft.com/office/drawing/2014/main" id="{5975B0C2-9D6E-4662-AE60-6E18DDC8086D}"/>
              </a:ext>
            </a:extLst>
          </p:cNvPr>
          <p:cNvSpPr/>
          <p:nvPr/>
        </p:nvSpPr>
        <p:spPr>
          <a:xfrm>
            <a:off x="14621" y="-9651"/>
            <a:ext cx="6858000" cy="9153651"/>
          </a:xfrm>
          <a:prstGeom prst="rect">
            <a:avLst/>
          </a:prstGeom>
          <a:blipFill>
            <a:blip r:embed="rId2" cstate="print">
              <a:lum bright="30000"/>
            </a:blip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6CBA3F1F-8C7C-446E-A672-6849022615E5}"/>
              </a:ext>
            </a:extLst>
          </p:cNvPr>
          <p:cNvSpPr/>
          <p:nvPr/>
        </p:nvSpPr>
        <p:spPr>
          <a:xfrm>
            <a:off x="0" y="-11875"/>
            <a:ext cx="6858000" cy="9638539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角丸四角形 4">
            <a:extLst>
              <a:ext uri="{FF2B5EF4-FFF2-40B4-BE49-F238E27FC236}">
                <a16:creationId xmlns:a16="http://schemas.microsoft.com/office/drawing/2014/main" id="{D5AAD1B3-C631-4AF8-90C5-4E65B2E022FB}"/>
              </a:ext>
            </a:extLst>
          </p:cNvPr>
          <p:cNvSpPr/>
          <p:nvPr/>
        </p:nvSpPr>
        <p:spPr>
          <a:xfrm>
            <a:off x="288882" y="279336"/>
            <a:ext cx="6243723" cy="8769661"/>
          </a:xfrm>
          <a:prstGeom prst="roundRect">
            <a:avLst>
              <a:gd name="adj" fmla="val 10172"/>
            </a:avLst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9" name="Picture 2" descr="C:\Documents and Settings\mitake\Local Settings\Temporary Internet Files\Content.IE5\CPQTMF49\MCj02376880000[1].wmf">
            <a:extLst>
              <a:ext uri="{FF2B5EF4-FFF2-40B4-BE49-F238E27FC236}">
                <a16:creationId xmlns:a16="http://schemas.microsoft.com/office/drawing/2014/main" id="{900DB57A-0249-452D-B8EA-7797CED14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 l="21839"/>
          <a:stretch>
            <a:fillRect/>
          </a:stretch>
        </p:blipFill>
        <p:spPr bwMode="auto">
          <a:xfrm>
            <a:off x="280732" y="4533648"/>
            <a:ext cx="2490439" cy="2588587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60" name="Picture 2" descr="C:\Documents and Settings\mitake\My Documents\My Pictures\Microsoft クリップ オーガナイザ\j0222308.wmf">
            <a:extLst>
              <a:ext uri="{FF2B5EF4-FFF2-40B4-BE49-F238E27FC236}">
                <a16:creationId xmlns:a16="http://schemas.microsoft.com/office/drawing/2014/main" id="{78361101-AD0F-466E-AEDC-145F72BD1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 t="15547" r="10431"/>
          <a:stretch>
            <a:fillRect/>
          </a:stretch>
        </p:blipFill>
        <p:spPr bwMode="auto">
          <a:xfrm>
            <a:off x="4397941" y="0"/>
            <a:ext cx="2460059" cy="2251038"/>
          </a:xfrm>
          <a:prstGeom prst="rect">
            <a:avLst/>
          </a:prstGeom>
          <a:noFill/>
        </p:spPr>
      </p:pic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2F196E4E-96B6-4285-A8CD-C08E860A8E26}"/>
              </a:ext>
            </a:extLst>
          </p:cNvPr>
          <p:cNvSpPr/>
          <p:nvPr/>
        </p:nvSpPr>
        <p:spPr>
          <a:xfrm>
            <a:off x="501101" y="1101851"/>
            <a:ext cx="5659514" cy="105887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5400" cap="none" spc="0" dirty="0">
                <a:ln w="381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glow rad="101600">
                    <a:srgbClr val="FF0000">
                      <a:alpha val="40000"/>
                    </a:srgb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ハッピーバースデーコンペ</a:t>
            </a: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5F8587DD-4A94-47F6-8434-49A2C44B3DC4}"/>
              </a:ext>
            </a:extLst>
          </p:cNvPr>
          <p:cNvSpPr/>
          <p:nvPr/>
        </p:nvSpPr>
        <p:spPr>
          <a:xfrm>
            <a:off x="617499" y="740532"/>
            <a:ext cx="3067092" cy="29210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altLang="ja-JP" sz="54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rgbClr val="FF66FF">
                      <a:alpha val="35000"/>
                    </a:srgbClr>
                  </a:glow>
                </a:effectLst>
                <a:latin typeface="HGP創英ﾌﾟﾚｾﾞﾝｽEB" pitchFamily="18" charset="-128"/>
                <a:ea typeface="HGP創英ﾌﾟﾚｾﾞﾝｽEB" pitchFamily="18" charset="-128"/>
              </a:rPr>
              <a:t>Forest</a:t>
            </a:r>
            <a:r>
              <a:rPr lang="ja-JP" altLang="en-US" sz="5400" b="1" i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rgbClr val="FF66FF">
                      <a:alpha val="35000"/>
                    </a:srgbClr>
                  </a:glow>
                </a:effectLst>
                <a:latin typeface="HGP創英ﾌﾟﾚｾﾞﾝｽEB" pitchFamily="18" charset="-128"/>
                <a:ea typeface="HGP創英ﾌﾟﾚｾﾞﾝｽEB" pitchFamily="18" charset="-128"/>
              </a:rPr>
              <a:t>　Ｂｉｒｔｈｄａｙ</a:t>
            </a:r>
          </a:p>
        </p:txBody>
      </p:sp>
      <p:sp>
        <p:nvSpPr>
          <p:cNvPr id="68" name="円/楕円 7">
            <a:extLst>
              <a:ext uri="{FF2B5EF4-FFF2-40B4-BE49-F238E27FC236}">
                <a16:creationId xmlns:a16="http://schemas.microsoft.com/office/drawing/2014/main" id="{DB784885-2745-42E2-9F7E-761F5EE03890}"/>
              </a:ext>
            </a:extLst>
          </p:cNvPr>
          <p:cNvSpPr/>
          <p:nvPr/>
        </p:nvSpPr>
        <p:spPr>
          <a:xfrm>
            <a:off x="143753" y="2567101"/>
            <a:ext cx="2880320" cy="2016224"/>
          </a:xfrm>
          <a:prstGeom prst="ellipse">
            <a:avLst/>
          </a:prstGeom>
          <a:solidFill>
            <a:srgbClr val="FFCCFF">
              <a:alpha val="68000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0" name="Picture 2">
            <a:extLst>
              <a:ext uri="{FF2B5EF4-FFF2-40B4-BE49-F238E27FC236}">
                <a16:creationId xmlns:a16="http://schemas.microsoft.com/office/drawing/2014/main" id="{F579AA3A-1DE9-42D6-A8B3-62DC5FA94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 l="17475" r="16952"/>
          <a:stretch>
            <a:fillRect/>
          </a:stretch>
        </p:blipFill>
        <p:spPr bwMode="auto">
          <a:xfrm>
            <a:off x="14621" y="6101001"/>
            <a:ext cx="6858000" cy="36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" name="図 66" descr="FACC_LOGO_4.bmp">
            <a:extLst>
              <a:ext uri="{FF2B5EF4-FFF2-40B4-BE49-F238E27FC236}">
                <a16:creationId xmlns:a16="http://schemas.microsoft.com/office/drawing/2014/main" id="{DC2EC9D2-2405-457C-BB43-2544FA57CB9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60963" y="9259423"/>
            <a:ext cx="1904348" cy="332531"/>
          </a:xfrm>
          <a:prstGeom prst="rect">
            <a:avLst/>
          </a:prstGeom>
        </p:spPr>
      </p:pic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4256497-AA34-4EAA-BB10-2C904FA88E25}"/>
              </a:ext>
            </a:extLst>
          </p:cNvPr>
          <p:cNvSpPr txBox="1"/>
          <p:nvPr/>
        </p:nvSpPr>
        <p:spPr>
          <a:xfrm>
            <a:off x="364361" y="6896704"/>
            <a:ext cx="6640460" cy="190821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該当のメンバー様！</a:t>
            </a:r>
            <a:endParaRPr kumimoji="1" lang="en-US" altLang="ja-JP" sz="3200" dirty="0">
              <a:solidFill>
                <a:srgbClr val="00206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4800" dirty="0">
                <a:solidFill>
                  <a:srgbClr val="FF000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プレー代</a:t>
            </a:r>
            <a:r>
              <a:rPr kumimoji="1" lang="ja-JP" altLang="en-US" sz="28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がなんと</a:t>
            </a:r>
            <a:r>
              <a:rPr kumimoji="1" lang="ja-JP" altLang="en-US" sz="5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無 料</a:t>
            </a:r>
            <a:r>
              <a:rPr kumimoji="1" lang="ja-JP" altLang="en-US" sz="4000" i="1" dirty="0">
                <a:solidFill>
                  <a:srgbClr val="FF000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！</a:t>
            </a:r>
            <a:endParaRPr kumimoji="1" lang="en-US" altLang="ja-JP" sz="4000" i="1" dirty="0">
              <a:solidFill>
                <a:srgbClr val="FF000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さらに該当の方にはショートケーキをプレゼント！</a:t>
            </a:r>
            <a:endParaRPr kumimoji="1" lang="en-US" altLang="ja-JP" sz="1600" dirty="0">
              <a:solidFill>
                <a:srgbClr val="002060"/>
              </a:solidFill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  <a:p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ただし、</a:t>
            </a:r>
            <a:r>
              <a:rPr kumimoji="1" lang="en-US" altLang="ja-JP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69</a:t>
            </a:r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歳以下の方はゴルフ場利用税</a:t>
            </a:r>
            <a:r>
              <a:rPr kumimoji="1" lang="en-US" altLang="ja-JP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400</a:t>
            </a:r>
            <a:r>
              <a:rPr kumimoji="1" lang="ja-JP" altLang="en-US" sz="1600" dirty="0">
                <a:solidFill>
                  <a:srgbClr val="002060"/>
                </a:solidFill>
                <a:latin typeface="ＤＦ平成明朝体W7" panose="02020709000000000000" pitchFamily="17" charset="-128"/>
                <a:ea typeface="ＤＦ平成明朝体W7" panose="02020709000000000000" pitchFamily="17" charset="-128"/>
              </a:rPr>
              <a:t>円を頂戴いたします。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EA7E976-4279-4F9E-A9E9-FCE0FE0A24E8}"/>
              </a:ext>
            </a:extLst>
          </p:cNvPr>
          <p:cNvSpPr txBox="1"/>
          <p:nvPr/>
        </p:nvSpPr>
        <p:spPr>
          <a:xfrm>
            <a:off x="866601" y="2173406"/>
            <a:ext cx="279756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0" dirty="0">
                <a:latin typeface="Impact" pitchFamily="34" charset="0"/>
              </a:rPr>
              <a:t>5</a:t>
            </a:r>
            <a:r>
              <a:rPr kumimoji="1" lang="ja-JP" altLang="en-US" sz="4400" dirty="0">
                <a:latin typeface="Impact" pitchFamily="34" charset="0"/>
              </a:rPr>
              <a:t>月</a:t>
            </a:r>
            <a:r>
              <a:rPr kumimoji="1" lang="en-US" altLang="ja-JP" sz="8000" dirty="0">
                <a:latin typeface="Impact" pitchFamily="34" charset="0"/>
              </a:rPr>
              <a:t>13</a:t>
            </a:r>
            <a:r>
              <a:rPr kumimoji="1" lang="ja-JP" altLang="en-US" sz="4400" dirty="0">
                <a:latin typeface="Impact" pitchFamily="34" charset="0"/>
              </a:rPr>
              <a:t>日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7951E5E8-F020-466D-A2E1-65B3C1337E05}"/>
              </a:ext>
            </a:extLst>
          </p:cNvPr>
          <p:cNvSpPr txBox="1"/>
          <p:nvPr/>
        </p:nvSpPr>
        <p:spPr>
          <a:xfrm>
            <a:off x="1108329" y="3298761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spc="600" dirty="0"/>
              <a:t>＊</a:t>
            </a:r>
            <a:r>
              <a:rPr kumimoji="1" lang="ja-JP" altLang="en-US" sz="1600" b="1" spc="600" dirty="0" err="1"/>
              <a:t>新新</a:t>
            </a:r>
            <a:r>
              <a:rPr kumimoji="1" lang="ja-JP" altLang="en-US" sz="1600" b="1" spc="600" dirty="0"/>
              <a:t>ペリア方式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AD20A9C-B937-4EC6-95DB-A6FE5335EC8A}"/>
              </a:ext>
            </a:extLst>
          </p:cNvPr>
          <p:cNvSpPr txBox="1"/>
          <p:nvPr/>
        </p:nvSpPr>
        <p:spPr>
          <a:xfrm>
            <a:off x="1549904" y="3470017"/>
            <a:ext cx="19062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4800" dirty="0">
                <a:latin typeface="Impact" pitchFamily="34" charset="0"/>
              </a:rPr>
              <a:t>8:</a:t>
            </a:r>
            <a:r>
              <a:rPr kumimoji="1" lang="ja-JP" altLang="en-US" sz="4800" dirty="0">
                <a:latin typeface="Impact" pitchFamily="34" charset="0"/>
              </a:rPr>
              <a:t> </a:t>
            </a:r>
            <a:r>
              <a:rPr kumimoji="1" lang="en-US" altLang="ja-JP" sz="4800" dirty="0">
                <a:latin typeface="Impact" pitchFamily="34" charset="0"/>
              </a:rPr>
              <a:t>03</a:t>
            </a:r>
            <a:r>
              <a:rPr kumimoji="1" lang="en-US" altLang="ja-JP" sz="4000" dirty="0">
                <a:latin typeface="Impact" pitchFamily="34" charset="0"/>
              </a:rPr>
              <a:t>ST</a:t>
            </a:r>
            <a:endParaRPr kumimoji="1" lang="ja-JP" altLang="en-US" sz="2800" dirty="0">
              <a:latin typeface="Impact" pitchFamily="34" charset="0"/>
            </a:endParaRPr>
          </a:p>
        </p:txBody>
      </p:sp>
      <p:sp>
        <p:nvSpPr>
          <p:cNvPr id="78" name="円/楕円 10">
            <a:extLst>
              <a:ext uri="{FF2B5EF4-FFF2-40B4-BE49-F238E27FC236}">
                <a16:creationId xmlns:a16="http://schemas.microsoft.com/office/drawing/2014/main" id="{05AAA777-F609-4012-85CF-73A137AFF5D2}"/>
              </a:ext>
            </a:extLst>
          </p:cNvPr>
          <p:cNvSpPr/>
          <p:nvPr/>
        </p:nvSpPr>
        <p:spPr>
          <a:xfrm>
            <a:off x="3394501" y="4194083"/>
            <a:ext cx="2880320" cy="1872208"/>
          </a:xfrm>
          <a:prstGeom prst="ellipse">
            <a:avLst/>
          </a:prstGeom>
          <a:solidFill>
            <a:srgbClr val="FFC000">
              <a:alpha val="51000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角丸四角形 125">
            <a:extLst>
              <a:ext uri="{FF2B5EF4-FFF2-40B4-BE49-F238E27FC236}">
                <a16:creationId xmlns:a16="http://schemas.microsoft.com/office/drawing/2014/main" id="{D2C2DA6C-867E-4DE7-B28F-1B9C73280807}"/>
              </a:ext>
            </a:extLst>
          </p:cNvPr>
          <p:cNvSpPr/>
          <p:nvPr/>
        </p:nvSpPr>
        <p:spPr>
          <a:xfrm>
            <a:off x="2198703" y="4784554"/>
            <a:ext cx="3878006" cy="1524861"/>
          </a:xfrm>
          <a:prstGeom prst="roundRect">
            <a:avLst/>
          </a:prstGeom>
          <a:solidFill>
            <a:srgbClr val="FF006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/>
              <a:t>【</a:t>
            </a:r>
            <a:r>
              <a:rPr kumimoji="1" lang="ja-JP" altLang="en-US" sz="2400" b="1" dirty="0"/>
              <a:t>プレー代</a:t>
            </a:r>
            <a:r>
              <a:rPr kumimoji="1" lang="en-US" altLang="ja-JP" sz="2400" b="1" dirty="0"/>
              <a:t>】</a:t>
            </a:r>
            <a:r>
              <a:rPr kumimoji="1" lang="ja-JP" altLang="en-US" sz="2400" b="1" dirty="0"/>
              <a:t>参加料込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メンバー様 ／  </a:t>
            </a:r>
            <a:r>
              <a:rPr kumimoji="1" lang="en-US" altLang="ja-JP" sz="3200" b="1" dirty="0"/>
              <a:t>6,988</a:t>
            </a:r>
            <a:r>
              <a:rPr kumimoji="1" lang="ja-JP" altLang="en-US" sz="1400" b="1" dirty="0"/>
              <a:t>円</a:t>
            </a:r>
            <a:endParaRPr kumimoji="1" lang="en-US" altLang="ja-JP" sz="1400" b="1" dirty="0"/>
          </a:p>
          <a:p>
            <a:r>
              <a:rPr kumimoji="1" lang="ja-JP" altLang="en-US" sz="2400" b="1" dirty="0"/>
              <a:t>ビジター様 ／  </a:t>
            </a:r>
            <a:r>
              <a:rPr kumimoji="1" lang="en-US" altLang="ja-JP" sz="3200" b="1" dirty="0"/>
              <a:t>8,500</a:t>
            </a:r>
            <a:r>
              <a:rPr kumimoji="1" lang="ja-JP" altLang="en-US" sz="1400" b="1" dirty="0"/>
              <a:t>円</a:t>
            </a:r>
            <a:endParaRPr kumimoji="1" lang="ja-JP" altLang="en-US" sz="4000" b="1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F955D29-B7C1-4253-8777-21B6CE965857}"/>
              </a:ext>
            </a:extLst>
          </p:cNvPr>
          <p:cNvGrpSpPr/>
          <p:nvPr/>
        </p:nvGrpSpPr>
        <p:grpSpPr>
          <a:xfrm>
            <a:off x="2764383" y="2435012"/>
            <a:ext cx="4673074" cy="1872208"/>
            <a:chOff x="2392121" y="2066381"/>
            <a:chExt cx="4673074" cy="1872208"/>
          </a:xfrm>
        </p:grpSpPr>
        <p:sp>
          <p:nvSpPr>
            <p:cNvPr id="77" name="円/楕円 8">
              <a:extLst>
                <a:ext uri="{FF2B5EF4-FFF2-40B4-BE49-F238E27FC236}">
                  <a16:creationId xmlns:a16="http://schemas.microsoft.com/office/drawing/2014/main" id="{0B1A1F52-CACD-4E97-9A71-30D5CABF4459}"/>
                </a:ext>
              </a:extLst>
            </p:cNvPr>
            <p:cNvSpPr/>
            <p:nvPr/>
          </p:nvSpPr>
          <p:spPr>
            <a:xfrm>
              <a:off x="3424100" y="2066381"/>
              <a:ext cx="2880320" cy="1872208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73EFD15A-F086-462F-A050-57BA792D82D6}"/>
                </a:ext>
              </a:extLst>
            </p:cNvPr>
            <p:cNvGrpSpPr/>
            <p:nvPr/>
          </p:nvGrpSpPr>
          <p:grpSpPr>
            <a:xfrm>
              <a:off x="2392121" y="2600477"/>
              <a:ext cx="4673074" cy="769441"/>
              <a:chOff x="1956546" y="2701368"/>
              <a:chExt cx="4673074" cy="769441"/>
            </a:xfrm>
          </p:grpSpPr>
          <p:sp>
            <p:nvSpPr>
              <p:cNvPr id="63" name="正方形/長方形 62">
                <a:extLst>
                  <a:ext uri="{FF2B5EF4-FFF2-40B4-BE49-F238E27FC236}">
                    <a16:creationId xmlns:a16="http://schemas.microsoft.com/office/drawing/2014/main" id="{61BB3B49-1ABD-4091-BD04-35D7517E1DAC}"/>
                  </a:ext>
                </a:extLst>
              </p:cNvPr>
              <p:cNvSpPr/>
              <p:nvPr/>
            </p:nvSpPr>
            <p:spPr>
              <a:xfrm>
                <a:off x="1956546" y="2701368"/>
                <a:ext cx="4673074" cy="76944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prstTxWarp prst="textArchUp">
                  <a:avLst>
                    <a:gd name="adj" fmla="val 10733213"/>
                  </a:avLst>
                </a:prstTxWarp>
                <a:spAutoFit/>
              </a:bodyPr>
              <a:lstStyle/>
              <a:p>
                <a:pPr algn="ctr"/>
                <a:r>
                  <a:rPr lang="en-US" altLang="ja-JP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1</a:t>
                </a:r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月</a:t>
                </a:r>
                <a:r>
                  <a:rPr lang="en-US" altLang="ja-JP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〜5</a:t>
                </a:r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月生まれの</a:t>
                </a:r>
                <a:endParaRPr lang="en-US" altLang="ja-JP" sz="2800" b="1" dirty="0">
                  <a:ln w="38100">
                    <a:noFill/>
                    <a:prstDash val="solid"/>
                  </a:ln>
                  <a:effectLst>
                    <a:glow rad="63500">
                      <a:srgbClr val="FF0000">
                        <a:alpha val="40000"/>
                      </a:srgbClr>
                    </a:glow>
                  </a:effectLst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76" name="正方形/長方形 75">
                <a:extLst>
                  <a:ext uri="{FF2B5EF4-FFF2-40B4-BE49-F238E27FC236}">
                    <a16:creationId xmlns:a16="http://schemas.microsoft.com/office/drawing/2014/main" id="{1BACBF72-178F-4ACD-98E4-BFD86688392E}"/>
                  </a:ext>
                </a:extLst>
              </p:cNvPr>
              <p:cNvSpPr/>
              <p:nvPr/>
            </p:nvSpPr>
            <p:spPr>
              <a:xfrm>
                <a:off x="3138406" y="2873598"/>
                <a:ext cx="2286202" cy="52322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ja-JP" altLang="en-US" sz="2800" b="1" dirty="0">
                    <a:ln w="38100">
                      <a:noFill/>
                      <a:prstDash val="solid"/>
                    </a:ln>
                    <a:effectLst>
                      <a:glow rad="63500">
                        <a:srgbClr val="FF0000">
                          <a:alpha val="40000"/>
                        </a:srgbClr>
                      </a:glow>
                    </a:effectLst>
                    <a:latin typeface="HGP創英角ｺﾞｼｯｸUB" pitchFamily="50" charset="-128"/>
                    <a:ea typeface="HGP創英角ｺﾞｼｯｸUB" pitchFamily="50" charset="-128"/>
                  </a:rPr>
                  <a:t>お誕生日の方</a:t>
                </a:r>
                <a:endParaRPr lang="ja-JP" altLang="en-US" sz="2800" b="1" cap="none" spc="0" dirty="0">
                  <a:ln w="38100">
                    <a:noFill/>
                    <a:prstDash val="solid"/>
                  </a:ln>
                  <a:effectLst>
                    <a:glow rad="63500">
                      <a:srgbClr val="FF0000">
                        <a:alpha val="40000"/>
                      </a:srgbClr>
                    </a:glow>
                  </a:effectLst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</p:grpSp>
      </p:grpSp>
      <p:sp>
        <p:nvSpPr>
          <p:cNvPr id="81" name="円/楕円 137">
            <a:extLst>
              <a:ext uri="{FF2B5EF4-FFF2-40B4-BE49-F238E27FC236}">
                <a16:creationId xmlns:a16="http://schemas.microsoft.com/office/drawing/2014/main" id="{FF138268-3E71-4EE4-801D-E92BF9AD07BE}"/>
              </a:ext>
            </a:extLst>
          </p:cNvPr>
          <p:cNvSpPr/>
          <p:nvPr/>
        </p:nvSpPr>
        <p:spPr>
          <a:xfrm>
            <a:off x="3096676" y="2379725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月</a:t>
            </a:r>
          </a:p>
        </p:txBody>
      </p:sp>
      <p:sp>
        <p:nvSpPr>
          <p:cNvPr id="84" name="角丸四角形 120">
            <a:extLst>
              <a:ext uri="{FF2B5EF4-FFF2-40B4-BE49-F238E27FC236}">
                <a16:creationId xmlns:a16="http://schemas.microsoft.com/office/drawing/2014/main" id="{6529C752-BE8D-412E-B8A2-9CC6AE04EF1F}"/>
              </a:ext>
            </a:extLst>
          </p:cNvPr>
          <p:cNvSpPr/>
          <p:nvPr/>
        </p:nvSpPr>
        <p:spPr>
          <a:xfrm>
            <a:off x="388789" y="2448972"/>
            <a:ext cx="432048" cy="792088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317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B55B07E6-9DF6-44BC-8282-9C583CE7E9EE}"/>
              </a:ext>
            </a:extLst>
          </p:cNvPr>
          <p:cNvSpPr txBox="1"/>
          <p:nvPr/>
        </p:nvSpPr>
        <p:spPr>
          <a:xfrm>
            <a:off x="355073" y="2442165"/>
            <a:ext cx="461665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開催日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CDF1E28-71F3-47F9-9B9D-3BAFC60F3656}"/>
              </a:ext>
            </a:extLst>
          </p:cNvPr>
          <p:cNvSpPr txBox="1"/>
          <p:nvPr/>
        </p:nvSpPr>
        <p:spPr>
          <a:xfrm>
            <a:off x="1979058" y="4530051"/>
            <a:ext cx="6736679" cy="307777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spAutoFit/>
          </a:bodyPr>
          <a:lstStyle/>
          <a:p>
            <a:pPr algn="dist"/>
            <a:r>
              <a:rPr kumimoji="1" lang="ja-JP" altLang="en-US" sz="1600" b="1" spc="80" dirty="0"/>
              <a:t>当日はスタッフからのバースデーソング披露♪</a:t>
            </a: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3B3E72C0-C1AA-44DF-882F-62E882A793C7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861" y="8722777"/>
            <a:ext cx="2490439" cy="455933"/>
          </a:xfrm>
          <a:prstGeom prst="rect">
            <a:avLst/>
          </a:prstGeom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8DB14E8D-C2D5-448A-BBAC-269596F38342}"/>
              </a:ext>
            </a:extLst>
          </p:cNvPr>
          <p:cNvSpPr/>
          <p:nvPr/>
        </p:nvSpPr>
        <p:spPr>
          <a:xfrm>
            <a:off x="4442366" y="2209833"/>
            <a:ext cx="11079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400" cap="none" spc="0" dirty="0">
                <a:ln w="38100">
                  <a:noFill/>
                  <a:prstDash val="solid"/>
                </a:ln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対象者</a:t>
            </a:r>
          </a:p>
        </p:txBody>
      </p:sp>
    </p:spTree>
    <p:extLst>
      <p:ext uri="{BB962C8B-B14F-4D97-AF65-F5344CB8AC3E}">
        <p14:creationId xmlns:p14="http://schemas.microsoft.com/office/powerpoint/2010/main" val="274425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986</TotalTime>
  <Words>89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ＤＦ平成明朝体W7</vt:lpstr>
      <vt:lpstr>HGP創英ﾌﾟﾚｾﾞﾝｽEB</vt:lpstr>
      <vt:lpstr>HGP創英角ｺﾞｼｯｸUB</vt:lpstr>
      <vt:lpstr>Arial</vt:lpstr>
      <vt:lpstr>Calibri</vt:lpstr>
      <vt:lpstr>Calibri Light</vt:lpstr>
      <vt:lpstr>Impact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asahikawa</dc:creator>
  <cp:lastModifiedBy>境 康宏</cp:lastModifiedBy>
  <cp:revision>36</cp:revision>
  <cp:lastPrinted>2019-04-29T01:14:49Z</cp:lastPrinted>
  <dcterms:created xsi:type="dcterms:W3CDTF">2019-04-20T06:32:44Z</dcterms:created>
  <dcterms:modified xsi:type="dcterms:W3CDTF">2019-05-10T06:40:09Z</dcterms:modified>
</cp:coreProperties>
</file>